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1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3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67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CCEC71-772B-553B-38F7-799221B31E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91B5614-29C9-12DC-4713-A7F44CF67F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de subtítulo do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F966780A-8914-960E-FEAA-CBE17EBC12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87EDB-6169-41D2-BB39-571336BB2CB5}" type="datetimeFigureOut">
              <a:rPr lang="pt-PT" smtClean="0"/>
              <a:t>09/05/24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914C1328-610A-7E34-86F9-84D6178FA2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C49F4370-3213-63A6-DD09-BBCCA43E7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8F725-E7CC-47E3-9282-53D043E4881F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78217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692D9E-19DF-9EEB-AF8E-89A5BD193F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464D28E4-7FD2-66FA-0C77-C9871E33F3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B069163B-1B44-48FE-94B0-5189088D22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87EDB-6169-41D2-BB39-571336BB2CB5}" type="datetimeFigureOut">
              <a:rPr lang="pt-PT" smtClean="0"/>
              <a:t>09/05/24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B13CE1A3-3835-485E-FE39-91AEF0A36E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93FE678F-53E2-8A77-A7D3-8414F09AD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8F725-E7CC-47E3-9282-53D043E4881F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50036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E9C452E-58F7-73EA-2B4E-98B7934CE6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2EBF782E-AF92-BC89-3693-E868E12421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457A5992-322F-ADFD-4607-03FD2B5B4C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87EDB-6169-41D2-BB39-571336BB2CB5}" type="datetimeFigureOut">
              <a:rPr lang="pt-PT" smtClean="0"/>
              <a:t>09/05/24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1ED344A4-EC58-AF97-32E6-174BB206E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C88B1D82-2BB7-3E8D-A62A-D647470AB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8F725-E7CC-47E3-9282-53D043E4881F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10951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068AC76-95F7-9D71-301C-73C4B6A4CA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A5351A6B-54A2-6D17-CBE7-C0A93BCAB2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4B3620CB-5394-80F3-BDA1-7A9B4347E2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87EDB-6169-41D2-BB39-571336BB2CB5}" type="datetimeFigureOut">
              <a:rPr lang="pt-PT" smtClean="0"/>
              <a:t>09/05/24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AEB748A7-BEE4-AE10-26D1-A21B20EB12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42DE95D6-A3D1-BEFB-F113-0599B2FD6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8F725-E7CC-47E3-9282-53D043E4881F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40621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DCBFDE-E0FE-65B2-0D28-A76C9208EE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52F8A901-256E-1057-7EEF-D27DEE277A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9AAB3A7D-5DC7-23BD-3A68-12A5CAA4F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87EDB-6169-41D2-BB39-571336BB2CB5}" type="datetimeFigureOut">
              <a:rPr lang="pt-PT" smtClean="0"/>
              <a:t>09/05/24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D0D510D2-A338-4687-E850-52D1C1B8A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F3305476-ED48-F1F8-2FFE-6A68ACE3E2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8F725-E7CC-47E3-9282-53D043E4881F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01862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D316B7-A61C-05D7-6626-8321EA508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466D828C-3123-D45E-B5C9-B56FCBA777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F5C00523-789C-E5DD-7FFE-21D6B97BC4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F4E0115E-46AB-E884-39A3-9ACA2A29E5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87EDB-6169-41D2-BB39-571336BB2CB5}" type="datetimeFigureOut">
              <a:rPr lang="pt-PT" smtClean="0"/>
              <a:t>09/05/24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D749EBA6-9B05-4EA7-3371-DE07678F98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CFE60726-0972-2142-3692-F112D8D35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8F725-E7CC-47E3-9282-53D043E4881F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661197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43C797-BD0D-059C-4E93-28D2897818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1641F872-44C4-AC69-268B-D481C9297A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7DE1BE73-108C-4716-3C2E-B90F50BBB1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>
            <a:extLst>
              <a:ext uri="{FF2B5EF4-FFF2-40B4-BE49-F238E27FC236}">
                <a16:creationId xmlns:a16="http://schemas.microsoft.com/office/drawing/2014/main" id="{FE32334C-5480-0D6A-9A9D-A22B60E511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Marcador de Posição de Conteúdo 5">
            <a:extLst>
              <a:ext uri="{FF2B5EF4-FFF2-40B4-BE49-F238E27FC236}">
                <a16:creationId xmlns:a16="http://schemas.microsoft.com/office/drawing/2014/main" id="{AFFC809D-8E46-098E-750F-98D0EE8F46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>
            <a:extLst>
              <a:ext uri="{FF2B5EF4-FFF2-40B4-BE49-F238E27FC236}">
                <a16:creationId xmlns:a16="http://schemas.microsoft.com/office/drawing/2014/main" id="{E1DD4586-B760-CC87-D92B-C23D2ABF6B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87EDB-6169-41D2-BB39-571336BB2CB5}" type="datetimeFigureOut">
              <a:rPr lang="pt-PT" smtClean="0"/>
              <a:t>09/05/24</a:t>
            </a:fld>
            <a:endParaRPr lang="pt-PT"/>
          </a:p>
        </p:txBody>
      </p:sp>
      <p:sp>
        <p:nvSpPr>
          <p:cNvPr id="8" name="Marcador de Posição do Rodapé 7">
            <a:extLst>
              <a:ext uri="{FF2B5EF4-FFF2-40B4-BE49-F238E27FC236}">
                <a16:creationId xmlns:a16="http://schemas.microsoft.com/office/drawing/2014/main" id="{ED46E512-EC1D-E4C8-5683-64E29E95D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>
            <a:extLst>
              <a:ext uri="{FF2B5EF4-FFF2-40B4-BE49-F238E27FC236}">
                <a16:creationId xmlns:a16="http://schemas.microsoft.com/office/drawing/2014/main" id="{D4100B9D-6CCF-F67A-4FB0-41EA8ED582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8F725-E7CC-47E3-9282-53D043E4881F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91378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F1630FE-49AF-4BA4-BB50-9B5A3E64EC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Data 2">
            <a:extLst>
              <a:ext uri="{FF2B5EF4-FFF2-40B4-BE49-F238E27FC236}">
                <a16:creationId xmlns:a16="http://schemas.microsoft.com/office/drawing/2014/main" id="{615D5833-BFC2-37B7-5B89-430E7222AE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87EDB-6169-41D2-BB39-571336BB2CB5}" type="datetimeFigureOut">
              <a:rPr lang="pt-PT" smtClean="0"/>
              <a:t>09/05/24</a:t>
            </a:fld>
            <a:endParaRPr lang="pt-PT"/>
          </a:p>
        </p:txBody>
      </p:sp>
      <p:sp>
        <p:nvSpPr>
          <p:cNvPr id="4" name="Marcador de Posição do Rodapé 3">
            <a:extLst>
              <a:ext uri="{FF2B5EF4-FFF2-40B4-BE49-F238E27FC236}">
                <a16:creationId xmlns:a16="http://schemas.microsoft.com/office/drawing/2014/main" id="{E3EA1096-E827-3413-785A-B9AB3F4B98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E40CE68C-FCB2-6B5C-2212-DFC0468A3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8F725-E7CC-47E3-9282-53D043E4881F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57154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>
            <a:extLst>
              <a:ext uri="{FF2B5EF4-FFF2-40B4-BE49-F238E27FC236}">
                <a16:creationId xmlns:a16="http://schemas.microsoft.com/office/drawing/2014/main" id="{5B5E9703-9811-E17C-9DD6-A770E160F2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87EDB-6169-41D2-BB39-571336BB2CB5}" type="datetimeFigureOut">
              <a:rPr lang="pt-PT" smtClean="0"/>
              <a:t>09/05/24</a:t>
            </a:fld>
            <a:endParaRPr lang="pt-PT"/>
          </a:p>
        </p:txBody>
      </p:sp>
      <p:sp>
        <p:nvSpPr>
          <p:cNvPr id="3" name="Marcador de Posição do Rodapé 2">
            <a:extLst>
              <a:ext uri="{FF2B5EF4-FFF2-40B4-BE49-F238E27FC236}">
                <a16:creationId xmlns:a16="http://schemas.microsoft.com/office/drawing/2014/main" id="{16E3E494-86DA-C11F-190B-04AAA97E6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9024F16E-B609-D080-DC52-D34EED511C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8F725-E7CC-47E3-9282-53D043E4881F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97887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B4C7DC-91D1-9EF7-6AB2-C7F5EA2517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C5FD2AAD-4028-1AEB-38A2-9FFCC205F6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F8037D74-7BA9-40F4-3955-6C9C671BB2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C123DC4E-BCE4-7FC9-AC1A-F0A64E83DB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87EDB-6169-41D2-BB39-571336BB2CB5}" type="datetimeFigureOut">
              <a:rPr lang="pt-PT" smtClean="0"/>
              <a:t>09/05/24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B363D563-6C19-EBB1-7D25-FE150D6EB2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01D4CCCC-E4A5-E8F2-8A1F-0608651D65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8F725-E7CC-47E3-9282-53D043E4881F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930662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1BC372-E3C3-5149-C4C6-49826AEFFF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Imagem 2">
            <a:extLst>
              <a:ext uri="{FF2B5EF4-FFF2-40B4-BE49-F238E27FC236}">
                <a16:creationId xmlns:a16="http://schemas.microsoft.com/office/drawing/2014/main" id="{B1AAC576-EA8B-5CA5-8869-2F9BAC58E9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6A8D1EC4-340D-044F-7D65-4C7ED0C2AE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8709A8D0-7457-D6D6-26D7-A6990E5628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87EDB-6169-41D2-BB39-571336BB2CB5}" type="datetimeFigureOut">
              <a:rPr lang="pt-PT" smtClean="0"/>
              <a:t>09/05/24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A9DE9E46-1F14-A14B-5FB3-E02AF9D69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F01F1638-31BD-1703-6146-B7A583AEB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8F725-E7CC-47E3-9282-53D043E4881F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39186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>
            <a:extLst>
              <a:ext uri="{FF2B5EF4-FFF2-40B4-BE49-F238E27FC236}">
                <a16:creationId xmlns:a16="http://schemas.microsoft.com/office/drawing/2014/main" id="{7B853257-FB09-F701-4847-79FB47FB53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716580EC-6AA9-74E5-0F09-8FEBE25ABD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1A6BF641-C7F2-4F4D-2C57-C1CCC76607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5387EDB-6169-41D2-BB39-571336BB2CB5}" type="datetimeFigureOut">
              <a:rPr lang="pt-PT" smtClean="0"/>
              <a:t>09/05/24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53E3C792-5234-5C5C-120F-530474FD68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2FB47802-7D2B-87B1-76FA-0DB7FEE818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1E8F725-E7CC-47E3-9282-53D043E4881F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3240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37D8DB-9FE5-A859-DE42-8F8566147E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1DACA4D0-05FA-92E9-1E04-D2F75EF82CF2}"/>
              </a:ext>
            </a:extLst>
          </p:cNvPr>
          <p:cNvSpPr txBox="1"/>
          <p:nvPr/>
        </p:nvSpPr>
        <p:spPr>
          <a:xfrm>
            <a:off x="1440172" y="4896208"/>
            <a:ext cx="95777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episódios</a:t>
            </a:r>
            <a:r>
              <a:rPr lang="en-US" dirty="0"/>
              <a:t> foram </a:t>
            </a:r>
            <a:r>
              <a:rPr lang="en-US" dirty="0" err="1"/>
              <a:t>ouvidos</a:t>
            </a:r>
            <a:r>
              <a:rPr lang="en-US" dirty="0"/>
              <a:t> 21.713 vezes </a:t>
            </a:r>
            <a:r>
              <a:rPr lang="en-US" dirty="0" err="1"/>
              <a:t>através</a:t>
            </a:r>
            <a:r>
              <a:rPr lang="en-US" dirty="0"/>
              <a:t> de 5589 </a:t>
            </a:r>
            <a:r>
              <a:rPr lang="en-US" dirty="0" err="1"/>
              <a:t>fontes</a:t>
            </a:r>
            <a:r>
              <a:rPr lang="en-US" dirty="0"/>
              <a:t> </a:t>
            </a:r>
            <a:r>
              <a:rPr lang="en-US" dirty="0" err="1"/>
              <a:t>diferentes</a:t>
            </a:r>
            <a:r>
              <a:rPr lang="en-US" dirty="0"/>
              <a:t>; </a:t>
            </a:r>
            <a:r>
              <a:rPr lang="en-US" dirty="0" err="1"/>
              <a:t>média</a:t>
            </a:r>
            <a:r>
              <a:rPr lang="en-US" dirty="0"/>
              <a:t> 1,3 minutos </a:t>
            </a:r>
            <a:r>
              <a:rPr lang="en-US" dirty="0" err="1"/>
              <a:t>escutar</a:t>
            </a:r>
            <a:r>
              <a:rPr lang="en-US" dirty="0"/>
              <a:t>.</a:t>
            </a:r>
            <a:endParaRPr lang="pt-PT" dirty="0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E01F50E0-CE56-A11F-D966-21C9C532375F}"/>
              </a:ext>
            </a:extLst>
          </p:cNvPr>
          <p:cNvSpPr txBox="1"/>
          <p:nvPr/>
        </p:nvSpPr>
        <p:spPr>
          <a:xfrm>
            <a:off x="0" y="163752"/>
            <a:ext cx="12669520" cy="553998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pt-PT" sz="3000" dirty="0">
                <a:solidFill>
                  <a:schemeClr val="bg1"/>
                </a:solidFill>
              </a:rPr>
              <a:t>Um minuto de ciência por dia nem sabes o bem que te fazia </a:t>
            </a:r>
          </a:p>
        </p:txBody>
      </p:sp>
      <p:pic>
        <p:nvPicPr>
          <p:cNvPr id="7" name="Gráfico 6" descr="Criança com um balão com preenchimento sólido">
            <a:extLst>
              <a:ext uri="{FF2B5EF4-FFF2-40B4-BE49-F238E27FC236}">
                <a16:creationId xmlns:a16="http://schemas.microsoft.com/office/drawing/2014/main" id="{B4B59F37-1E84-2DA3-C235-DB2405F81B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519680" y="812255"/>
            <a:ext cx="1209040" cy="1209040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766B240E-A8B8-F76E-970D-098D0D063F49}"/>
              </a:ext>
            </a:extLst>
          </p:cNvPr>
          <p:cNvSpPr txBox="1"/>
          <p:nvPr/>
        </p:nvSpPr>
        <p:spPr>
          <a:xfrm>
            <a:off x="2519680" y="2181394"/>
            <a:ext cx="12090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/>
              <a:t>Crianças</a:t>
            </a:r>
          </a:p>
          <a:p>
            <a:pPr algn="ctr"/>
            <a:r>
              <a:rPr lang="pt-PT" dirty="0"/>
              <a:t> 5-9 anos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F734BA5D-96A8-3E68-B05E-94691F2A10D9}"/>
              </a:ext>
            </a:extLst>
          </p:cNvPr>
          <p:cNvSpPr txBox="1"/>
          <p:nvPr/>
        </p:nvSpPr>
        <p:spPr>
          <a:xfrm>
            <a:off x="128510" y="2126565"/>
            <a:ext cx="20929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dirty="0"/>
              <a:t>2017: Pavilhão do Conhecimento + Rádio Zig Zag</a:t>
            </a:r>
          </a:p>
        </p:txBody>
      </p:sp>
      <p:pic>
        <p:nvPicPr>
          <p:cNvPr id="13" name="Gráfico 12" descr="Podcast com preenchimento sólido">
            <a:extLst>
              <a:ext uri="{FF2B5EF4-FFF2-40B4-BE49-F238E27FC236}">
                <a16:creationId xmlns:a16="http://schemas.microsoft.com/office/drawing/2014/main" id="{7C5A4F8E-384C-146B-3865-E2300D8BDF3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236720" y="944057"/>
            <a:ext cx="1117600" cy="1117600"/>
          </a:xfrm>
          <a:prstGeom prst="rect">
            <a:avLst/>
          </a:prstGeom>
        </p:spPr>
      </p:pic>
      <p:pic>
        <p:nvPicPr>
          <p:cNvPr id="15" name="Gráfico 14" descr="Rádio com preenchimento sólido">
            <a:extLst>
              <a:ext uri="{FF2B5EF4-FFF2-40B4-BE49-F238E27FC236}">
                <a16:creationId xmlns:a16="http://schemas.microsoft.com/office/drawing/2014/main" id="{EAA54C47-9FE8-5EA3-3F7F-4615817F231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17790" y="1053670"/>
            <a:ext cx="914400" cy="914400"/>
          </a:xfrm>
          <a:prstGeom prst="rect">
            <a:avLst/>
          </a:prstGeom>
        </p:spPr>
      </p:pic>
      <p:sp>
        <p:nvSpPr>
          <p:cNvPr id="16" name="CaixaDeTexto 15">
            <a:extLst>
              <a:ext uri="{FF2B5EF4-FFF2-40B4-BE49-F238E27FC236}">
                <a16:creationId xmlns:a16="http://schemas.microsoft.com/office/drawing/2014/main" id="{76A653B1-66E1-36CF-F7E5-4E4513479A1A}"/>
              </a:ext>
            </a:extLst>
          </p:cNvPr>
          <p:cNvSpPr txBox="1"/>
          <p:nvPr/>
        </p:nvSpPr>
        <p:spPr>
          <a:xfrm>
            <a:off x="5775962" y="1999642"/>
            <a:ext cx="12090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dirty="0"/>
              <a:t>4 episódios por mês</a:t>
            </a:r>
          </a:p>
        </p:txBody>
      </p:sp>
      <p:pic>
        <p:nvPicPr>
          <p:cNvPr id="22" name="Gráfico 21" descr="Calendário mensal com preenchimento sólido">
            <a:extLst>
              <a:ext uri="{FF2B5EF4-FFF2-40B4-BE49-F238E27FC236}">
                <a16:creationId xmlns:a16="http://schemas.microsoft.com/office/drawing/2014/main" id="{F647377C-E8A8-13E1-9A3A-3E6E7A11F29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923282" y="1045657"/>
            <a:ext cx="914400" cy="914400"/>
          </a:xfrm>
          <a:prstGeom prst="rect">
            <a:avLst/>
          </a:prstGeom>
        </p:spPr>
      </p:pic>
      <p:sp>
        <p:nvSpPr>
          <p:cNvPr id="23" name="CaixaDeTexto 22">
            <a:extLst>
              <a:ext uri="{FF2B5EF4-FFF2-40B4-BE49-F238E27FC236}">
                <a16:creationId xmlns:a16="http://schemas.microsoft.com/office/drawing/2014/main" id="{6D0722EF-437F-D8C8-15A9-9B74B96091E5}"/>
              </a:ext>
            </a:extLst>
          </p:cNvPr>
          <p:cNvSpPr txBox="1"/>
          <p:nvPr/>
        </p:nvSpPr>
        <p:spPr>
          <a:xfrm>
            <a:off x="7052547" y="4125212"/>
            <a:ext cx="16276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dirty="0"/>
              <a:t>Conteúdo: Pavilhão</a:t>
            </a:r>
          </a:p>
        </p:txBody>
      </p:sp>
      <p:pic>
        <p:nvPicPr>
          <p:cNvPr id="24" name="Gráfico 23" descr="Criança com um balão com preenchimento sólido">
            <a:extLst>
              <a:ext uri="{FF2B5EF4-FFF2-40B4-BE49-F238E27FC236}">
                <a16:creationId xmlns:a16="http://schemas.microsoft.com/office/drawing/2014/main" id="{DDD0F247-B5E5-7428-0B5D-7C72263844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386307" y="2964330"/>
            <a:ext cx="1209040" cy="1209040"/>
          </a:xfrm>
          <a:prstGeom prst="rect">
            <a:avLst/>
          </a:prstGeom>
        </p:spPr>
      </p:pic>
      <p:sp>
        <p:nvSpPr>
          <p:cNvPr id="25" name="CaixaDeTexto 24">
            <a:extLst>
              <a:ext uri="{FF2B5EF4-FFF2-40B4-BE49-F238E27FC236}">
                <a16:creationId xmlns:a16="http://schemas.microsoft.com/office/drawing/2014/main" id="{C516574F-37B6-B58D-1F24-1AE0A6D84CC6}"/>
              </a:ext>
            </a:extLst>
          </p:cNvPr>
          <p:cNvSpPr txBox="1"/>
          <p:nvPr/>
        </p:nvSpPr>
        <p:spPr>
          <a:xfrm>
            <a:off x="5354320" y="4263712"/>
            <a:ext cx="1209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/>
              <a:t>Pergunta</a:t>
            </a:r>
          </a:p>
        </p:txBody>
      </p:sp>
      <p:pic>
        <p:nvPicPr>
          <p:cNvPr id="27" name="Gráfico 26" descr="Desenho Livre com preenchimento sólido">
            <a:extLst>
              <a:ext uri="{FF2B5EF4-FFF2-40B4-BE49-F238E27FC236}">
                <a16:creationId xmlns:a16="http://schemas.microsoft.com/office/drawing/2014/main" id="{D3DF9023-0958-46F6-52E7-D16BB0279CD0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7232411" y="3123874"/>
            <a:ext cx="1049496" cy="1049496"/>
          </a:xfrm>
          <a:prstGeom prst="rect">
            <a:avLst/>
          </a:prstGeom>
        </p:spPr>
      </p:pic>
      <p:sp>
        <p:nvSpPr>
          <p:cNvPr id="28" name="CaixaDeTexto 27">
            <a:extLst>
              <a:ext uri="{FF2B5EF4-FFF2-40B4-BE49-F238E27FC236}">
                <a16:creationId xmlns:a16="http://schemas.microsoft.com/office/drawing/2014/main" id="{D7299992-DD29-1204-9470-31DA74AF7F0B}"/>
              </a:ext>
            </a:extLst>
          </p:cNvPr>
          <p:cNvSpPr txBox="1"/>
          <p:nvPr/>
        </p:nvSpPr>
        <p:spPr>
          <a:xfrm>
            <a:off x="4121187" y="2181393"/>
            <a:ext cx="12090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dirty="0"/>
              <a:t>465 episódios</a:t>
            </a:r>
          </a:p>
        </p:txBody>
      </p:sp>
      <p:sp>
        <p:nvSpPr>
          <p:cNvPr id="29" name="Seta: Para a Direita 28">
            <a:extLst>
              <a:ext uri="{FF2B5EF4-FFF2-40B4-BE49-F238E27FC236}">
                <a16:creationId xmlns:a16="http://schemas.microsoft.com/office/drawing/2014/main" id="{2D443498-F6D4-4F11-D4A7-EEE114C186E2}"/>
              </a:ext>
            </a:extLst>
          </p:cNvPr>
          <p:cNvSpPr/>
          <p:nvPr/>
        </p:nvSpPr>
        <p:spPr>
          <a:xfrm>
            <a:off x="8843726" y="3544962"/>
            <a:ext cx="932657" cy="294639"/>
          </a:xfrm>
          <a:prstGeom prst="right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32" name="CaixaDeTexto 31">
            <a:extLst>
              <a:ext uri="{FF2B5EF4-FFF2-40B4-BE49-F238E27FC236}">
                <a16:creationId xmlns:a16="http://schemas.microsoft.com/office/drawing/2014/main" id="{BF930078-6DA5-D567-19B5-799B7A7BE9BB}"/>
              </a:ext>
            </a:extLst>
          </p:cNvPr>
          <p:cNvSpPr txBox="1"/>
          <p:nvPr/>
        </p:nvSpPr>
        <p:spPr>
          <a:xfrm>
            <a:off x="10074042" y="3143659"/>
            <a:ext cx="162766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dirty="0"/>
              <a:t>Biologia;</a:t>
            </a:r>
          </a:p>
          <a:p>
            <a:pPr algn="ctr"/>
            <a:r>
              <a:rPr lang="pt-PT" dirty="0"/>
              <a:t>Física;</a:t>
            </a:r>
          </a:p>
          <a:p>
            <a:pPr algn="ctr"/>
            <a:r>
              <a:rPr lang="pt-PT" dirty="0"/>
              <a:t>Astronomia;</a:t>
            </a:r>
          </a:p>
          <a:p>
            <a:pPr algn="ctr"/>
            <a:r>
              <a:rPr lang="pt-PT" dirty="0"/>
              <a:t>Saúde;</a:t>
            </a:r>
          </a:p>
          <a:p>
            <a:pPr algn="ctr"/>
            <a:r>
              <a:rPr lang="pt-PT" dirty="0"/>
              <a:t>Geologia…</a:t>
            </a:r>
          </a:p>
        </p:txBody>
      </p:sp>
      <p:sp>
        <p:nvSpPr>
          <p:cNvPr id="33" name="CaixaDeTexto 32">
            <a:extLst>
              <a:ext uri="{FF2B5EF4-FFF2-40B4-BE49-F238E27FC236}">
                <a16:creationId xmlns:a16="http://schemas.microsoft.com/office/drawing/2014/main" id="{F9CFDCB4-2197-281B-3A33-A281608DA811}"/>
              </a:ext>
            </a:extLst>
          </p:cNvPr>
          <p:cNvSpPr txBox="1"/>
          <p:nvPr/>
        </p:nvSpPr>
        <p:spPr>
          <a:xfrm>
            <a:off x="262100" y="4911582"/>
            <a:ext cx="18780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b="1" dirty="0"/>
              <a:t>Em 2023…</a:t>
            </a:r>
          </a:p>
        </p:txBody>
      </p:sp>
      <p:pic>
        <p:nvPicPr>
          <p:cNvPr id="35" name="Gráfico 34" descr="Portátil com preenchimento sólido">
            <a:extLst>
              <a:ext uri="{FF2B5EF4-FFF2-40B4-BE49-F238E27FC236}">
                <a16:creationId xmlns:a16="http://schemas.microsoft.com/office/drawing/2014/main" id="{05758946-6AFA-F849-F510-3001DE890774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2519680" y="5467608"/>
            <a:ext cx="914400" cy="914400"/>
          </a:xfrm>
          <a:prstGeom prst="rect">
            <a:avLst/>
          </a:prstGeom>
        </p:spPr>
      </p:pic>
      <p:sp>
        <p:nvSpPr>
          <p:cNvPr id="38" name="CaixaDeTexto 37">
            <a:extLst>
              <a:ext uri="{FF2B5EF4-FFF2-40B4-BE49-F238E27FC236}">
                <a16:creationId xmlns:a16="http://schemas.microsoft.com/office/drawing/2014/main" id="{50C58016-6F30-E857-ADD5-5A9E8F832535}"/>
              </a:ext>
            </a:extLst>
          </p:cNvPr>
          <p:cNvSpPr txBox="1"/>
          <p:nvPr/>
        </p:nvSpPr>
        <p:spPr>
          <a:xfrm>
            <a:off x="1486755" y="6251167"/>
            <a:ext cx="29802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dirty="0"/>
              <a:t>Maioria dos acessos</a:t>
            </a:r>
          </a:p>
          <a:p>
            <a:pPr algn="ctr"/>
            <a:endParaRPr lang="pt-PT" dirty="0"/>
          </a:p>
        </p:txBody>
      </p:sp>
      <p:sp>
        <p:nvSpPr>
          <p:cNvPr id="39" name="CaixaDeTexto 38">
            <a:extLst>
              <a:ext uri="{FF2B5EF4-FFF2-40B4-BE49-F238E27FC236}">
                <a16:creationId xmlns:a16="http://schemas.microsoft.com/office/drawing/2014/main" id="{60AB5C39-7238-FA61-FE7C-5EBE55263022}"/>
              </a:ext>
            </a:extLst>
          </p:cNvPr>
          <p:cNvSpPr txBox="1"/>
          <p:nvPr/>
        </p:nvSpPr>
        <p:spPr>
          <a:xfrm>
            <a:off x="4686097" y="5407942"/>
            <a:ext cx="16276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dirty="0"/>
              <a:t>Espanha, França, Israel, São Tomé e Príncipe</a:t>
            </a:r>
          </a:p>
        </p:txBody>
      </p:sp>
      <p:sp>
        <p:nvSpPr>
          <p:cNvPr id="40" name="Estrela: 5 Pontos 39">
            <a:extLst>
              <a:ext uri="{FF2B5EF4-FFF2-40B4-BE49-F238E27FC236}">
                <a16:creationId xmlns:a16="http://schemas.microsoft.com/office/drawing/2014/main" id="{4B6CCC77-E408-DA34-F5CA-9FD963ED6CD6}"/>
              </a:ext>
            </a:extLst>
          </p:cNvPr>
          <p:cNvSpPr/>
          <p:nvPr/>
        </p:nvSpPr>
        <p:spPr>
          <a:xfrm>
            <a:off x="62948" y="4790232"/>
            <a:ext cx="398303" cy="479402"/>
          </a:xfrm>
          <a:prstGeom prst="star5">
            <a:avLst/>
          </a:prstGeom>
          <a:solidFill>
            <a:schemeClr val="bg1"/>
          </a:solidFill>
          <a:ln>
            <a:solidFill>
              <a:srgbClr val="FF810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5917920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78</Words>
  <Application>Microsoft Macintosh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do Office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Sofia Lucas</dc:creator>
  <cp:lastModifiedBy>Inês Isabel Nepomuceno Navalhas</cp:lastModifiedBy>
  <cp:revision>5</cp:revision>
  <dcterms:created xsi:type="dcterms:W3CDTF">2024-02-26T11:13:37Z</dcterms:created>
  <dcterms:modified xsi:type="dcterms:W3CDTF">2024-05-09T09:40:49Z</dcterms:modified>
</cp:coreProperties>
</file>